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316" r:id="rId8"/>
    <p:sldId id="1838" r:id="rId9"/>
    <p:sldId id="2041" r:id="rId10"/>
    <p:sldId id="2024" r:id="rId11"/>
    <p:sldId id="2047" r:id="rId12"/>
    <p:sldId id="584" r:id="rId13"/>
    <p:sldId id="594" r:id="rId14"/>
    <p:sldId id="2045" r:id="rId15"/>
    <p:sldId id="587" r:id="rId16"/>
    <p:sldId id="588" r:id="rId17"/>
    <p:sldId id="583" r:id="rId18"/>
    <p:sldId id="2048" r:id="rId19"/>
    <p:sldId id="589" r:id="rId20"/>
    <p:sldId id="599" r:id="rId21"/>
    <p:sldId id="2046" r:id="rId22"/>
    <p:sldId id="2049" r:id="rId23"/>
    <p:sldId id="590" r:id="rId24"/>
    <p:sldId id="600" r:id="rId25"/>
    <p:sldId id="2044" r:id="rId26"/>
    <p:sldId id="2051" r:id="rId27"/>
    <p:sldId id="591" r:id="rId28"/>
    <p:sldId id="598" r:id="rId29"/>
    <p:sldId id="2042" r:id="rId30"/>
    <p:sldId id="2043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6BBF"/>
    <a:srgbClr val="1D1D1A"/>
    <a:srgbClr val="92D050"/>
    <a:srgbClr val="221815"/>
    <a:srgbClr val="FFFFFF"/>
    <a:srgbClr val="E9002F"/>
    <a:srgbClr val="F2F2F2"/>
    <a:srgbClr val="66BA36"/>
    <a:srgbClr val="3DBDCD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70BB16F-7D6A-CA4B-8E70-327015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1897F0-FE91-BD4C-9E9C-315F4BCC1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569FDDC-2FCB-FE43-992B-481BFCBAE8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218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63" r:id="rId3"/>
    <p:sldLayoutId id="2147483964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CA390A-81DE-684D-A5F6-A0D612A3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6763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4889" y="5346828"/>
            <a:ext cx="1944216" cy="643926"/>
          </a:xfrm>
        </p:spPr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60" y="537955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934432" y="1633249"/>
            <a:ext cx="56115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寒武纪</a:t>
            </a:r>
            <a:r>
              <a:rPr lang="ja-JP" altLang="en-US" sz="9600" b="1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の</a:t>
            </a:r>
            <a:endParaRPr lang="en-US" altLang="zh-CN" sz="9600" b="1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dist"/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产品形态</a:t>
            </a:r>
            <a:endParaRPr lang="zh-CN" altLang="en-US" sz="960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155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FDA6537-F9F5-8744-B44A-EE0095A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9F745C-D7B2-1349-B232-749452AD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84" y="1848202"/>
            <a:ext cx="10860794" cy="38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F164472-B97F-A247-B37B-4E1B6A1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BDAFE89C-2393-2B40-80D0-0ED52E5490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0342317"/>
              </p:ext>
            </p:extLst>
          </p:nvPr>
        </p:nvGraphicFramePr>
        <p:xfrm>
          <a:off x="623635" y="1270386"/>
          <a:ext cx="10773710" cy="5029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4742">
                  <a:extLst>
                    <a:ext uri="{9D8B030D-6E8A-4147-A177-3AD203B41FA5}">
                      <a16:colId xmlns:a16="http://schemas.microsoft.com/office/drawing/2014/main" val="4150870927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801272200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455476961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3865893092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85544069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场景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产品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推出时间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收费方式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540817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云端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8081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270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96558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290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6697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370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81077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590</a:t>
                      </a:r>
                      <a:endParaRPr lang="zh-CN" altLang="en-US" sz="1400" dirty="0">
                        <a:solidFill>
                          <a:srgbClr val="1D1D1A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2023</a:t>
                      </a:r>
                      <a:endParaRPr lang="zh-CN" altLang="en-US" sz="1400" dirty="0">
                        <a:solidFill>
                          <a:srgbClr val="1D1D1A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8858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玄思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2022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整机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649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边缘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220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617754"/>
                  </a:ext>
                </a:extLst>
              </a:tr>
              <a:tr h="41910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终端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AI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处理器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1A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2016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735606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1H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25321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80097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系统软件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基础系统软件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1D1D1A"/>
                          </a:solidFill>
                        </a:rPr>
                        <a:t>Neuware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持续升级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部分免费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156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1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训练产品</a:t>
            </a:r>
          </a:p>
        </p:txBody>
      </p:sp>
    </p:spTree>
    <p:extLst>
      <p:ext uri="{BB962C8B-B14F-4D97-AF65-F5344CB8AC3E}">
        <p14:creationId xmlns:p14="http://schemas.microsoft.com/office/powerpoint/2010/main" val="800517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C83A324-9782-6144-B8F0-86784DB5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云端产品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5E922036-222C-7645-9D66-C42E661235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273" y="1676400"/>
            <a:ext cx="10630215" cy="4408712"/>
          </a:xfrm>
        </p:spPr>
      </p:pic>
    </p:spTree>
    <p:extLst>
      <p:ext uri="{BB962C8B-B14F-4D97-AF65-F5344CB8AC3E}">
        <p14:creationId xmlns:p14="http://schemas.microsoft.com/office/powerpoint/2010/main" val="87243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7E057CC-9017-C440-8AAA-9025E976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训练芯片 思元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8809EA-E5EA-DD4C-93E9-847F73C01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03334"/>
              </p:ext>
            </p:extLst>
          </p:nvPr>
        </p:nvGraphicFramePr>
        <p:xfrm>
          <a:off x="652881" y="1282878"/>
          <a:ext cx="7489634" cy="5016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0150">
                  <a:extLst>
                    <a:ext uri="{9D8B030D-6E8A-4147-A177-3AD203B41FA5}">
                      <a16:colId xmlns:a16="http://schemas.microsoft.com/office/drawing/2014/main" val="2461233288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609110199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2636894862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3903395503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3955970791"/>
                    </a:ext>
                  </a:extLst>
                </a:gridCol>
              </a:tblGrid>
              <a:tr h="334796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290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370-X8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590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</a:t>
                      </a:r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A100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530965"/>
                  </a:ext>
                </a:extLst>
              </a:tr>
              <a:tr h="55142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102mm × 165mm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54.2B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828mm^2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10334"/>
                  </a:ext>
                </a:extLst>
              </a:tr>
              <a:tr h="1201328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算力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512 TOPS (INT8)</a:t>
                      </a:r>
                      <a:b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 TOPS (INT16)</a:t>
                      </a:r>
                      <a:b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 TOPS (CINT32)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？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 TOPS (INT8)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 TOPS (INT16)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 TFLOPS (FP16)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 TFLOPS (BF16)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 TFLOPS (FP32)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FP16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TF32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等类型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735708"/>
                  </a:ext>
                </a:extLst>
              </a:tr>
              <a:tr h="368947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AI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计算核心数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 Core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965176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多实例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MIG(7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个，每个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10G)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14068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架构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MLU03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MLU05</a:t>
                      </a:r>
                      <a:endParaRPr lang="zh-CN" altLang="en-US" sz="1100" b="1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Ampere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625180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内存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48GB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LPDDR5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80GB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96392"/>
                  </a:ext>
                </a:extLst>
              </a:tr>
              <a:tr h="55142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互联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聚合带宽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600GB/s Bi-direction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聚合带宽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200GB/s Bi-direction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600GB/s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41077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功耗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350W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712484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接口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x16 PCIe Gen4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x16 PCIe Gen4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SXM5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717600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发布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量产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2023(?)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2020(2021)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2429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5B92AD1A-AAC5-2F43-8B64-E3505C5A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432" y="1007571"/>
            <a:ext cx="3096251" cy="25416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CE11D6-80F8-D242-B63E-8F7961021D96}"/>
              </a:ext>
            </a:extLst>
          </p:cNvPr>
          <p:cNvSpPr/>
          <p:nvPr/>
        </p:nvSpPr>
        <p:spPr>
          <a:xfrm>
            <a:off x="8649433" y="3576145"/>
            <a:ext cx="3096251" cy="272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MLU370-X8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双芯思元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370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，双槽位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250w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，提供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24TFLPOS(FP32)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训练算力和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256TOPS (INT8)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推理算力。</a:t>
            </a:r>
            <a:endParaRPr lang="en-US" altLang="zh-CN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同时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MLU370-X8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搭载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MLU-Link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多芯互联技术，每张加速卡可获得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200GB/s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的通讯吞吐性能，是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PCIe 4.0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带宽的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3.1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3215393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训练芯片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产品手册相对国内其他厂商比较详细，软硬件架构可以进一步打开，让更多的开发者了解寒武纪的细节，参与到寒武纪在</a:t>
            </a:r>
            <a:r>
              <a:rPr lang="en-US" altLang="zh-CN" dirty="0"/>
              <a:t>AI</a:t>
            </a:r>
            <a:r>
              <a:rPr lang="zh-CN" altLang="en-US" dirty="0"/>
              <a:t>界的对接。</a:t>
            </a:r>
            <a:endParaRPr lang="en-US" altLang="zh-CN" dirty="0"/>
          </a:p>
          <a:p>
            <a:r>
              <a:rPr lang="en-US" altLang="zh-CN" dirty="0"/>
              <a:t>590</a:t>
            </a:r>
            <a:r>
              <a:rPr lang="zh-CN" altLang="en-US" dirty="0"/>
              <a:t>！</a:t>
            </a:r>
            <a:r>
              <a:rPr lang="en-US" altLang="zh-CN" dirty="0"/>
              <a:t>590</a:t>
            </a:r>
            <a:r>
              <a:rPr lang="zh-CN" altLang="en-US" dirty="0"/>
              <a:t>！！</a:t>
            </a:r>
            <a:r>
              <a:rPr lang="en-US" altLang="zh-CN" dirty="0"/>
              <a:t>590</a:t>
            </a:r>
            <a:r>
              <a:rPr lang="zh-CN" altLang="en-US" dirty="0"/>
              <a:t>！！！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推理产品</a:t>
            </a:r>
          </a:p>
        </p:txBody>
      </p:sp>
    </p:spTree>
    <p:extLst>
      <p:ext uri="{BB962C8B-B14F-4D97-AF65-F5344CB8AC3E}">
        <p14:creationId xmlns:p14="http://schemas.microsoft.com/office/powerpoint/2010/main" val="303349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89718E5-6738-194C-A02C-3116DA5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边缘产品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7C5F13B-9AAC-F344-9570-BD9A542268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66" y="1552574"/>
            <a:ext cx="11867829" cy="4554311"/>
          </a:xfrm>
        </p:spPr>
      </p:pic>
    </p:spTree>
    <p:extLst>
      <p:ext uri="{BB962C8B-B14F-4D97-AF65-F5344CB8AC3E}">
        <p14:creationId xmlns:p14="http://schemas.microsoft.com/office/powerpoint/2010/main" val="347901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14CB9BD-830F-6648-A410-1E043F7B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边缘芯片 思元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EC7665-3BE9-5F46-A728-E1F9C2E87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94223"/>
              </p:ext>
            </p:extLst>
          </p:nvPr>
        </p:nvGraphicFramePr>
        <p:xfrm>
          <a:off x="718457" y="1397981"/>
          <a:ext cx="7456712" cy="4947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178">
                  <a:extLst>
                    <a:ext uri="{9D8B030D-6E8A-4147-A177-3AD203B41FA5}">
                      <a16:colId xmlns:a16="http://schemas.microsoft.com/office/drawing/2014/main" val="2461233288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3936883861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451186913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609110199"/>
                    </a:ext>
                  </a:extLst>
                </a:gridCol>
              </a:tblGrid>
              <a:tr h="244420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220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1" dirty="0">
                          <a:latin typeface="Gill Sans MT" panose="020B0502020104020203" pitchFamily="34" charset="0"/>
                        </a:rPr>
                        <a:t>英伟达 </a:t>
                      </a:r>
                      <a:r>
                        <a:rPr lang="en-US" altLang="zh-CN" sz="1100" b="1" dirty="0">
                          <a:latin typeface="Gill Sans MT" panose="020B0502020104020203" pitchFamily="34" charset="0"/>
                        </a:rPr>
                        <a:t>Jetson</a:t>
                      </a:r>
                      <a:endParaRPr lang="zh-CN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英伟达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Xavier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530965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16nm@94.8mm2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87 mm x 50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 70 mm x 45 mm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10334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产品形态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SOM/M2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TX2 NX/TX 4GB/TX2/TX2i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 Xavier NX 16GB/Xavier NX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89171"/>
                  </a:ext>
                </a:extLst>
              </a:tr>
              <a:tr h="53008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算力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INT8@16TOPS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FP16@1.33 TFLOPS</a:t>
                      </a:r>
                    </a:p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not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support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INT8@21 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735708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架构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707" rtl="0" eaLnBrk="1" latinLnBrk="0" hangingPunct="1"/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Pascal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Volta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121786"/>
                  </a:ext>
                </a:extLst>
              </a:tr>
              <a:tr h="44055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AI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计算核心数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48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188122"/>
                  </a:ext>
                </a:extLst>
              </a:tr>
              <a:tr h="687442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内存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8GB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64bit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LPDDR4×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8GB 128-bit LPDDR4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 GB eMMC 5.1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63096392"/>
                  </a:ext>
                </a:extLst>
              </a:tr>
              <a:tr h="26745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互联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59.7 GB/s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59.7GB/s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41077"/>
                  </a:ext>
                </a:extLst>
              </a:tr>
              <a:tr h="3149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功耗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15W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7.5W / 15W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 W | 15 W | 20 W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225712484"/>
                  </a:ext>
                </a:extLst>
              </a:tr>
              <a:tr h="63667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接口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PCIe3.0 2×2 (RC)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；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SDIO3.0×2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 x1 + 1 x4 OR 1 x1 + 1 x1 + 1 x2</a:t>
                      </a:r>
                      <a:b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(PCIe Gen2)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 x1 (PCIe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第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代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) + 1 x4 (PCIe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第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代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，共每秒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144 GT*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717600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发布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量产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2019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2017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2020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2429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070A6B0-AE0E-0B48-87D0-FB5F3F31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4422" y="1373351"/>
            <a:ext cx="2982686" cy="1976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34FCE7-5DBD-4D41-AA55-EA54182F3A8F}"/>
              </a:ext>
            </a:extLst>
          </p:cNvPr>
          <p:cNvSpPr/>
          <p:nvPr/>
        </p:nvSpPr>
        <p:spPr>
          <a:xfrm>
            <a:off x="8912471" y="3342925"/>
            <a:ext cx="233456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Gill Sans MT" panose="020B0502020104020203" pitchFamily="34" charset="0"/>
              </a:rPr>
              <a:t>英伟达 </a:t>
            </a:r>
            <a:r>
              <a:rPr lang="en-US" altLang="zh-CN" b="1" dirty="0">
                <a:latin typeface="Gill Sans MT" panose="020B0502020104020203" pitchFamily="34" charset="0"/>
              </a:rPr>
              <a:t>Jetson</a:t>
            </a:r>
            <a:r>
              <a:rPr lang="zh-CN" altLang="en-US" b="1" dirty="0">
                <a:latin typeface="Gill Sans MT" panose="020B0502020104020203" pitchFamily="34" charset="0"/>
              </a:rPr>
              <a:t> </a:t>
            </a:r>
            <a:r>
              <a:rPr lang="en-US" altLang="zh-CN" b="1" dirty="0">
                <a:latin typeface="Gill Sans MT" panose="020B0502020104020203" pitchFamily="34" charset="0"/>
              </a:rPr>
              <a:t>TX2</a:t>
            </a:r>
            <a:endParaRPr lang="zh-CN" altLang="en-US" b="1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8BA44-F864-FB41-B508-16AB6A7C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1648" y="3950151"/>
            <a:ext cx="2921870" cy="1990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BD2B1D-CF4B-EF42-BC98-30BB55347A6D}"/>
              </a:ext>
            </a:extLst>
          </p:cNvPr>
          <p:cNvSpPr/>
          <p:nvPr/>
        </p:nvSpPr>
        <p:spPr>
          <a:xfrm>
            <a:off x="8752115" y="5820180"/>
            <a:ext cx="2627584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b="1" dirty="0">
                <a:latin typeface="Gill Sans MT" panose="020B0502020104020203" pitchFamily="34" charset="0"/>
              </a:rPr>
              <a:t>英伟达 </a:t>
            </a:r>
            <a:r>
              <a:rPr lang="en-US" altLang="zh-CN" b="1" dirty="0">
                <a:latin typeface="Gill Sans MT" panose="020B0502020104020203" pitchFamily="34" charset="0"/>
              </a:rPr>
              <a:t>Jetson</a:t>
            </a:r>
            <a:r>
              <a:rPr lang="zh-CN" altLang="en-US" b="1" dirty="0">
                <a:latin typeface="Gill Sans MT" panose="020B0502020104020203" pitchFamily="34" charset="0"/>
              </a:rPr>
              <a:t> </a:t>
            </a:r>
            <a:r>
              <a:rPr lang="en-US" altLang="zh-CN" b="1" dirty="0">
                <a:latin typeface="Gill Sans MT" panose="020B0502020104020203" pitchFamily="34" charset="0"/>
              </a:rPr>
              <a:t>Xavier</a:t>
            </a:r>
            <a:endParaRPr lang="zh-CN" altLang="en-US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7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边缘芯片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）边缘的技术护城河比较短，</a:t>
            </a:r>
            <a:r>
              <a:rPr lang="en-US" altLang="zh-CN" dirty="0"/>
              <a:t>2</a:t>
            </a:r>
            <a:r>
              <a:rPr lang="zh-CN" altLang="en-US" dirty="0"/>
              <a:t>）竞争激烈，国内</a:t>
            </a:r>
            <a:r>
              <a:rPr lang="en-US" altLang="zh-CN" dirty="0"/>
              <a:t>AI</a:t>
            </a:r>
            <a:r>
              <a:rPr lang="zh-CN" altLang="en-US" dirty="0"/>
              <a:t>边缘芯片和对应的产品特别多（沐曦、壁仞、燧原、天数智芯），</a:t>
            </a:r>
            <a:r>
              <a:rPr lang="en-US" altLang="zh-CN" dirty="0"/>
              <a:t>3</a:t>
            </a:r>
            <a:r>
              <a:rPr lang="zh-CN" altLang="en-US" dirty="0"/>
              <a:t>）利润较低，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Xavier</a:t>
            </a:r>
            <a:r>
              <a:rPr lang="zh-CN" altLang="en-US" dirty="0"/>
              <a:t> 和 </a:t>
            </a:r>
            <a:r>
              <a:rPr lang="en-US" altLang="zh-CN" dirty="0"/>
              <a:t>Jetson</a:t>
            </a:r>
            <a:r>
              <a:rPr lang="zh-CN" altLang="en-US" dirty="0"/>
              <a:t> 系列价格感人。因此，寒武纪的聚焦重点是否在于训练而不是推理？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9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70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/>
              <a:t> 端侧产品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69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86A2B65-5345-5047-8AD0-22A3F2D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终端处理器 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811E4-8AF2-AF49-A390-05CED79CC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884" y="1251857"/>
            <a:ext cx="11704879" cy="50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5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3B3A552-8549-8F45-B47B-24987C46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27CBDE6-2C27-7747-9B36-9A0C66B05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76660"/>
              </p:ext>
            </p:extLst>
          </p:nvPr>
        </p:nvGraphicFramePr>
        <p:xfrm>
          <a:off x="623635" y="1366970"/>
          <a:ext cx="6814227" cy="49326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60921">
                  <a:extLst>
                    <a:ext uri="{9D8B030D-6E8A-4147-A177-3AD203B41FA5}">
                      <a16:colId xmlns:a16="http://schemas.microsoft.com/office/drawing/2014/main" val="90085083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428043218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320988751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529704502"/>
                    </a:ext>
                  </a:extLst>
                </a:gridCol>
              </a:tblGrid>
              <a:tr h="578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1H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1M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024539"/>
                  </a:ext>
                </a:extLst>
              </a:tr>
              <a:tr h="7319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峰值算力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FP16@0.5TOPS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INT8@1TOPS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FP16@0.5TOPS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INT8@8TOPS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INT4@16TOPS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773882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制造工艺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451610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功耗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4TOPS/W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5TOPS/W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462393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场景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859203"/>
                  </a:ext>
                </a:extLst>
              </a:tr>
              <a:tr h="7319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产品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华为麒麟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970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1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华为麒麟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980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3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种子型号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华为麒麟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990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3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种子型号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388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软件栈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18123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发布时间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2016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2017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2018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125935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B67FF42-41BD-7045-A9CD-FDC927EF9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0031" y="1625443"/>
            <a:ext cx="3445726" cy="279558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F88F691-95F5-3149-8AD2-39489E0205C5}"/>
              </a:ext>
            </a:extLst>
          </p:cNvPr>
          <p:cNvSpPr/>
          <p:nvPr/>
        </p:nvSpPr>
        <p:spPr>
          <a:xfrm>
            <a:off x="7861612" y="4686998"/>
            <a:ext cx="3960268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麒麟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990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采用自研华为达芬奇架构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NPU,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采用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个超大核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+2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个大核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+4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个小核的三档能效架构</a:t>
            </a:r>
          </a:p>
        </p:txBody>
      </p:sp>
    </p:spTree>
    <p:extLst>
      <p:ext uri="{BB962C8B-B14F-4D97-AF65-F5344CB8AC3E}">
        <p14:creationId xmlns:p14="http://schemas.microsoft.com/office/powerpoint/2010/main" val="14839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7E429-E8D1-B046-8781-268A7A883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73" y="2401442"/>
            <a:ext cx="3760243" cy="3921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96E887-CA11-C043-B6FB-26E0DE43FE6C}"/>
              </a:ext>
            </a:extLst>
          </p:cNvPr>
          <p:cNvSpPr/>
          <p:nvPr/>
        </p:nvSpPr>
        <p:spPr>
          <a:xfrm>
            <a:off x="1949754" y="1352316"/>
            <a:ext cx="2117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ARM</a:t>
            </a:r>
            <a:r>
              <a:rPr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Ethos-N57</a:t>
            </a:r>
            <a:endParaRPr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529BF0-93BA-9242-969D-D796F236D92A}"/>
              </a:ext>
            </a:extLst>
          </p:cNvPr>
          <p:cNvSpPr/>
          <p:nvPr/>
        </p:nvSpPr>
        <p:spPr>
          <a:xfrm>
            <a:off x="750479" y="1879762"/>
            <a:ext cx="4489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Ethos-N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可以作为独立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集成在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SoC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7864BA-8898-6149-82E3-BCDA9957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44" y="2401442"/>
            <a:ext cx="3760600" cy="39241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06F37D-65CB-A149-9BB6-17E35B81F098}"/>
              </a:ext>
            </a:extLst>
          </p:cNvPr>
          <p:cNvSpPr/>
          <p:nvPr/>
        </p:nvSpPr>
        <p:spPr>
          <a:xfrm>
            <a:off x="8127510" y="1352316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Ethos-U55</a:t>
            </a:r>
            <a:endParaRPr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55D0FC-69B9-E547-BA92-372D769B2B26}"/>
              </a:ext>
            </a:extLst>
          </p:cNvPr>
          <p:cNvSpPr/>
          <p:nvPr/>
        </p:nvSpPr>
        <p:spPr>
          <a:xfrm>
            <a:off x="6356193" y="1879762"/>
            <a:ext cx="4812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与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Cortex-M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类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耦合的首款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microNPU</a:t>
            </a:r>
            <a:endParaRPr lang="zh-CN" altLang="en-US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1357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销售策略：</a:t>
            </a:r>
            <a:r>
              <a:rPr lang="zh-CN" altLang="en-US" dirty="0"/>
              <a:t>同期 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Qualcomm</a:t>
            </a:r>
            <a:r>
              <a:rPr lang="zh-CN" altLang="en-US" dirty="0"/>
              <a:t>、</a:t>
            </a:r>
            <a:r>
              <a:rPr lang="en-US" altLang="zh-CN" dirty="0"/>
              <a:t>MediaTek</a:t>
            </a:r>
            <a:r>
              <a:rPr lang="zh-CN" altLang="en-US" dirty="0"/>
              <a:t> 等终端</a:t>
            </a:r>
            <a:r>
              <a:rPr lang="en-US" altLang="zh-CN" dirty="0"/>
              <a:t>IP</a:t>
            </a:r>
            <a:r>
              <a:rPr lang="zh-CN" altLang="en-US" dirty="0"/>
              <a:t>和芯片厂商，都推出自己的 </a:t>
            </a:r>
            <a:r>
              <a:rPr lang="en-US" altLang="zh-CN" dirty="0"/>
              <a:t>NPU</a:t>
            </a:r>
            <a:r>
              <a:rPr lang="zh-CN" altLang="en-US" dirty="0"/>
              <a:t> 和对应的 </a:t>
            </a:r>
            <a:r>
              <a:rPr lang="en-US" altLang="zh-CN" dirty="0"/>
              <a:t>AI</a:t>
            </a:r>
            <a:r>
              <a:rPr lang="zh-CN" altLang="en-US" dirty="0"/>
              <a:t> 软件栈，终端 </a:t>
            </a:r>
            <a:r>
              <a:rPr lang="en-US" altLang="zh-CN" dirty="0"/>
              <a:t>IP</a:t>
            </a:r>
            <a:r>
              <a:rPr lang="zh-CN" altLang="en-US" dirty="0"/>
              <a:t> 捆绑销售比较常见，失去了华为麒麟系列，技术和商业上应该如何突围？</a:t>
            </a:r>
            <a:endParaRPr lang="en-US" altLang="zh-CN" dirty="0"/>
          </a:p>
          <a:p>
            <a:r>
              <a:rPr lang="zh-CN" altLang="en-US" b="1" dirty="0"/>
              <a:t>技术竞争力：</a:t>
            </a:r>
            <a:r>
              <a:rPr lang="zh-CN" altLang="en-US" dirty="0"/>
              <a:t>终端 </a:t>
            </a:r>
            <a:r>
              <a:rPr lang="en-US" altLang="zh-CN" dirty="0"/>
              <a:t>NPU</a:t>
            </a:r>
            <a:r>
              <a:rPr lang="zh-CN" altLang="en-US" dirty="0"/>
              <a:t> 目前技术上集中在推理，但是终端的推理引擎（</a:t>
            </a:r>
            <a:r>
              <a:rPr lang="en-US" altLang="zh-CN" dirty="0"/>
              <a:t>MNN</a:t>
            </a:r>
            <a:r>
              <a:rPr lang="zh-CN" altLang="en-US" dirty="0"/>
              <a:t>、</a:t>
            </a:r>
            <a:r>
              <a:rPr lang="en-US" altLang="zh-CN" dirty="0"/>
              <a:t>NCNN</a:t>
            </a:r>
            <a:r>
              <a:rPr lang="zh-CN" altLang="en-US" dirty="0"/>
              <a:t>、</a:t>
            </a:r>
            <a:r>
              <a:rPr lang="en-US" altLang="zh-CN" dirty="0"/>
              <a:t>XXX</a:t>
            </a:r>
            <a:r>
              <a:rPr lang="zh-CN" altLang="en-US" dirty="0"/>
              <a:t> </a:t>
            </a:r>
            <a:r>
              <a:rPr lang="en-US" altLang="zh-CN" dirty="0"/>
              <a:t>Lite</a:t>
            </a:r>
            <a:r>
              <a:rPr lang="zh-CN" altLang="en-US" dirty="0"/>
              <a:t>）目前为止，因为软件的易用性和开发效率问题，严重依赖于 </a:t>
            </a:r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能力，软件栈如何构建核心竞争优势？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9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4405" y="1484784"/>
            <a:ext cx="5040558" cy="4525736"/>
          </a:xfrm>
        </p:spPr>
        <p:txBody>
          <a:bodyPr anchor="ctr"/>
          <a:lstStyle/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寒武纪的产品形态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寒武纪软件栈和通信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1C0CBC-615E-C843-A6AA-EF61C1A5291B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462676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5434190" y="2971867"/>
            <a:ext cx="360040" cy="1730762"/>
          </a:xfrm>
          <a:prstGeom prst="leftBrace">
            <a:avLst>
              <a:gd name="adj1" fmla="val 8333"/>
              <a:gd name="adj2" fmla="val 50500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326300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  <a:gd name="connsiteX9" fmla="*/ 360040 w 360040"/>
                      <a:gd name="connsiteY9" fmla="*/ 559613 h 1730762"/>
                      <a:gd name="connsiteX10" fmla="*/ 360040 w 360040"/>
                      <a:gd name="connsiteY10" fmla="*/ 1119226 h 1730762"/>
                      <a:gd name="connsiteX11" fmla="*/ 360040 w 360040"/>
                      <a:gd name="connsiteY11" fmla="*/ 1730762 h 1730762"/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286464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730762" stroke="0" extrusionOk="0">
                        <a:moveTo>
                          <a:pt x="360040" y="1730762"/>
                        </a:moveTo>
                        <a:cubicBezTo>
                          <a:pt x="262436" y="1729149"/>
                          <a:pt x="178871" y="1717981"/>
                          <a:pt x="180020" y="1700760"/>
                        </a:cubicBezTo>
                        <a:cubicBezTo>
                          <a:pt x="186047" y="1553509"/>
                          <a:pt x="190934" y="1477701"/>
                          <a:pt x="180020" y="1326300"/>
                        </a:cubicBezTo>
                        <a:cubicBezTo>
                          <a:pt x="169106" y="1174899"/>
                          <a:pt x="194864" y="1038092"/>
                          <a:pt x="180020" y="904037"/>
                        </a:cubicBezTo>
                        <a:cubicBezTo>
                          <a:pt x="178211" y="888600"/>
                          <a:pt x="107332" y="866570"/>
                          <a:pt x="0" y="874035"/>
                        </a:cubicBezTo>
                        <a:cubicBezTo>
                          <a:pt x="100056" y="874087"/>
                          <a:pt x="179528" y="864123"/>
                          <a:pt x="180020" y="844033"/>
                        </a:cubicBezTo>
                        <a:cubicBezTo>
                          <a:pt x="172328" y="652468"/>
                          <a:pt x="161831" y="633381"/>
                          <a:pt x="180020" y="437018"/>
                        </a:cubicBezTo>
                        <a:cubicBezTo>
                          <a:pt x="198209" y="240656"/>
                          <a:pt x="195164" y="123449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42902" y="211136"/>
                          <a:pt x="372089" y="322562"/>
                          <a:pt x="360040" y="559613"/>
                        </a:cubicBezTo>
                        <a:cubicBezTo>
                          <a:pt x="347991" y="796664"/>
                          <a:pt x="340938" y="903255"/>
                          <a:pt x="360040" y="1119226"/>
                        </a:cubicBezTo>
                        <a:cubicBezTo>
                          <a:pt x="379142" y="1335197"/>
                          <a:pt x="340008" y="1425670"/>
                          <a:pt x="360040" y="1730762"/>
                        </a:cubicBezTo>
                        <a:close/>
                      </a:path>
                      <a:path w="360040" h="1730762" fill="none" extrusionOk="0">
                        <a:moveTo>
                          <a:pt x="360040" y="1730762"/>
                        </a:moveTo>
                        <a:cubicBezTo>
                          <a:pt x="258406" y="1731813"/>
                          <a:pt x="182873" y="1718097"/>
                          <a:pt x="180020" y="1700760"/>
                        </a:cubicBezTo>
                        <a:cubicBezTo>
                          <a:pt x="176356" y="1566669"/>
                          <a:pt x="176926" y="1485382"/>
                          <a:pt x="180020" y="1286464"/>
                        </a:cubicBezTo>
                        <a:cubicBezTo>
                          <a:pt x="183114" y="1087546"/>
                          <a:pt x="190541" y="1011770"/>
                          <a:pt x="180020" y="904037"/>
                        </a:cubicBezTo>
                        <a:cubicBezTo>
                          <a:pt x="178321" y="868162"/>
                          <a:pt x="114394" y="869776"/>
                          <a:pt x="0" y="874035"/>
                        </a:cubicBezTo>
                        <a:cubicBezTo>
                          <a:pt x="97972" y="874023"/>
                          <a:pt x="180329" y="863567"/>
                          <a:pt x="180020" y="844033"/>
                        </a:cubicBezTo>
                        <a:cubicBezTo>
                          <a:pt x="169746" y="718381"/>
                          <a:pt x="187220" y="573130"/>
                          <a:pt x="180020" y="437018"/>
                        </a:cubicBezTo>
                        <a:cubicBezTo>
                          <a:pt x="172820" y="300906"/>
                          <a:pt x="193144" y="158940"/>
                          <a:pt x="180020" y="30002"/>
                        </a:cubicBezTo>
                        <a:cubicBezTo>
                          <a:pt x="184478" y="31901"/>
                          <a:pt x="254901" y="-5116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4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寒武纪是什么</a:t>
            </a:r>
          </a:p>
        </p:txBody>
      </p:sp>
    </p:spTree>
    <p:extLst>
      <p:ext uri="{BB962C8B-B14F-4D97-AF65-F5344CB8AC3E}">
        <p14:creationId xmlns:p14="http://schemas.microsoft.com/office/powerpoint/2010/main" val="284722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DC4E1A-AE87-9040-89DC-C885082A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寒武纪 </a:t>
            </a:r>
            <a:r>
              <a:rPr lang="en-US" altLang="zh-CN" dirty="0"/>
              <a:t>Cambricon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DD3FC0-82A4-4540-A406-DAA10F221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8381" y="1360170"/>
            <a:ext cx="5488727" cy="4994910"/>
          </a:xfrm>
        </p:spPr>
        <p:txBody>
          <a:bodyPr anchor="ctr"/>
          <a:lstStyle/>
          <a:p>
            <a:r>
              <a:rPr lang="zh-CN" altLang="en-US" dirty="0"/>
              <a:t>在</a:t>
            </a:r>
            <a:r>
              <a:rPr lang="en-US" altLang="zh-CN" dirty="0"/>
              <a:t>5~6</a:t>
            </a:r>
            <a:r>
              <a:rPr lang="zh-CN" altLang="en-US" dirty="0"/>
              <a:t>亿年前的寒武纪，大量较高等物种出现，物种多样性答复提升。这个现象被称为寒武纪物种大爆发。</a:t>
            </a:r>
            <a:endParaRPr lang="en-US" altLang="zh-CN" dirty="0"/>
          </a:p>
          <a:p>
            <a:r>
              <a:rPr lang="zh-CN" altLang="en-US" dirty="0"/>
              <a:t>先进的智能技术已呈现大爆发之势，我们希望为智能技术的大爆发提供核心物质载体。</a:t>
            </a:r>
            <a:endParaRPr lang="en-US" altLang="zh-CN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9F537A1-D292-CB44-A884-F4B3D2F4710F}"/>
              </a:ext>
            </a:extLst>
          </p:cNvPr>
          <p:cNvSpPr/>
          <p:nvPr/>
        </p:nvSpPr>
        <p:spPr>
          <a:xfrm>
            <a:off x="825191" y="2246413"/>
            <a:ext cx="4716965" cy="3072719"/>
          </a:xfrm>
          <a:prstGeom prst="roundRect">
            <a:avLst>
              <a:gd name="adj" fmla="val 14403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Cambricon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b="1" u="sng" dirty="0">
                <a:solidFill>
                  <a:srgbClr val="221815"/>
                </a:solidFill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Cambr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ian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Sil</a:t>
            </a:r>
            <a:r>
              <a:rPr lang="en-US" altLang="zh-CN" sz="3600" b="1" u="sng" dirty="0">
                <a:solidFill>
                  <a:srgbClr val="221815"/>
                </a:solidFill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icon</a:t>
            </a:r>
            <a:endParaRPr kumimoji="1" lang="zh-CN" altLang="en-US" sz="3600" b="1" u="sng" dirty="0">
              <a:solidFill>
                <a:srgbClr val="221815"/>
              </a:solidFill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479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44696B-5E7F-3E42-B26F-D060DCDD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寒武纪 </a:t>
            </a:r>
            <a:r>
              <a:rPr lang="en-US" altLang="zh-CN" dirty="0"/>
              <a:t>Cambricon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584EA-8135-AF4D-ACA4-2F313F72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成立时间：</a:t>
            </a:r>
            <a:endParaRPr lang="en-US" altLang="zh-CN" dirty="0"/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企业使命：</a:t>
            </a:r>
            <a:endParaRPr lang="en-US" altLang="zh-CN" dirty="0"/>
          </a:p>
          <a:p>
            <a:pPr lvl="1"/>
            <a:r>
              <a:rPr lang="zh-CN" altLang="en-US" dirty="0"/>
              <a:t>为客户创造价值，成为持续创新的智能时代领导者。</a:t>
            </a:r>
          </a:p>
          <a:p>
            <a:r>
              <a:rPr lang="zh-CN" altLang="en-US" dirty="0"/>
              <a:t>企业愿景：</a:t>
            </a:r>
            <a:endParaRPr lang="en-US" altLang="zh-CN" dirty="0"/>
          </a:p>
          <a:p>
            <a:pPr lvl="1"/>
            <a:r>
              <a:rPr lang="zh-CN" altLang="en-US" dirty="0"/>
              <a:t>寒武纪聚焦端云一体、端云融合的智能新生态，致力打造各类智能云服务器、智能终端以及智能机器人的核心处理器芯片，让机器更好地理解和服务人类。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9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C05A8-61B2-E443-8428-71FF0D03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6E34B6-63E1-6840-9769-7DD8E40A5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"/>
          <a:stretch/>
        </p:blipFill>
        <p:spPr>
          <a:xfrm>
            <a:off x="590976" y="1211830"/>
            <a:ext cx="10963473" cy="48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7E7A693-7076-4846-B228-F037038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6DD82FB3-25C5-9346-9290-5F268C20C8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666" y="1585118"/>
            <a:ext cx="10675430" cy="4423796"/>
          </a:xfrm>
        </p:spPr>
      </p:pic>
    </p:spTree>
    <p:extLst>
      <p:ext uri="{BB962C8B-B14F-4D97-AF65-F5344CB8AC3E}">
        <p14:creationId xmlns:p14="http://schemas.microsoft.com/office/powerpoint/2010/main" val="328529298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17383</TotalTime>
  <Words>1192</Words>
  <Application>Microsoft Macintosh PowerPoint</Application>
  <PresentationFormat>自定义</PresentationFormat>
  <Paragraphs>279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寒武纪 Cambricon</vt:lpstr>
      <vt:lpstr>寒武纪 Cambricon</vt:lpstr>
      <vt:lpstr>发展历程</vt:lpstr>
      <vt:lpstr>产品一览</vt:lpstr>
      <vt:lpstr>产品一览</vt:lpstr>
      <vt:lpstr>产品一览</vt:lpstr>
      <vt:lpstr>PowerPoint 演示文稿</vt:lpstr>
      <vt:lpstr>云端产品</vt:lpstr>
      <vt:lpstr>训练芯片 思元 vs NVIDIA</vt:lpstr>
      <vt:lpstr>训练芯片 – 思考</vt:lpstr>
      <vt:lpstr>PowerPoint 演示文稿</vt:lpstr>
      <vt:lpstr>边缘产品</vt:lpstr>
      <vt:lpstr>边缘芯片 思元 vs NVIDIA</vt:lpstr>
      <vt:lpstr>边缘芯片 – 思考</vt:lpstr>
      <vt:lpstr>PowerPoint 演示文稿</vt:lpstr>
      <vt:lpstr>终端处理器 IP</vt:lpstr>
      <vt:lpstr>终端智能处理器 IP</vt:lpstr>
      <vt:lpstr>终端智能处理器 IP - ARM</vt:lpstr>
      <vt:lpstr>终端智能处理器 IP – 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5152</cp:revision>
  <dcterms:created xsi:type="dcterms:W3CDTF">2020-08-28T08:44:19Z</dcterms:created>
  <dcterms:modified xsi:type="dcterms:W3CDTF">2023-07-17T08:40:06Z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